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2" r:id="rId3"/>
    <p:sldId id="294" r:id="rId4"/>
    <p:sldId id="295" r:id="rId5"/>
    <p:sldId id="290" r:id="rId6"/>
    <p:sldId id="262" r:id="rId7"/>
    <p:sldId id="263" r:id="rId8"/>
    <p:sldId id="264" r:id="rId9"/>
    <p:sldId id="265" r:id="rId10"/>
    <p:sldId id="257" r:id="rId11"/>
    <p:sldId id="266" r:id="rId12"/>
    <p:sldId id="268" r:id="rId13"/>
    <p:sldId id="269" r:id="rId14"/>
    <p:sldId id="275" r:id="rId15"/>
    <p:sldId id="270" r:id="rId16"/>
    <p:sldId id="271" r:id="rId17"/>
    <p:sldId id="272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8" r:id="rId35"/>
    <p:sldId id="299" r:id="rId36"/>
    <p:sldId id="300" r:id="rId37"/>
    <p:sldId id="301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9"/>
    <p:restoredTop sz="94631"/>
  </p:normalViewPr>
  <p:slideViewPr>
    <p:cSldViewPr snapToGrid="0" snapToObjects="1">
      <p:cViewPr varScale="1">
        <p:scale>
          <a:sx n="147" d="100"/>
          <a:sy n="147" d="100"/>
        </p:scale>
        <p:origin x="224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E37C-AC41-F046-9B1C-0162EF07D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34AA8-EFC7-3C44-A827-B28604EA8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0FCD0-CC9C-9A45-8706-43EF37D0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A811-4F63-9245-9D0F-6C825405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1E46D-C30A-484E-8BCF-8624FC70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99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288C-2AF8-B848-BA66-978B1D7A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EAEC6-77E9-D24D-A557-42FA1C761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463BB-D562-084A-A991-A4FA02A3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8942D-DAAD-824A-88E8-57F27AF2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C682-D63F-F144-834A-7CA0E1A7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3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E87AB-21B0-0849-9F24-9B1AA690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ECC41-E647-A54B-BA84-676855AED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593A-0448-694B-AAE3-DCF6D0EB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28AB7-4FF2-FD48-AED1-2730181A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C2944-6F37-5749-8B8E-63FA9199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00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376F-5193-2C41-BF83-E1A3480F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14FE-B8AC-6742-8CD1-8E000714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31CDE-10B1-014B-B7BC-7EA1C758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2ABBC-5DC8-F942-B5E2-61890FBF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B1F7-3A24-4D44-A083-F43A1D91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76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A992-F810-EF49-A0F3-EFFCC216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1D880-48BC-DA42-9C82-4B8B2D074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B0423-2CBC-644A-A554-247E797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3F77-D3FD-B544-99E6-3AAC587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9B43-DAF9-A64B-8E3C-EE9E1C41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75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A3DA-B332-7D4F-814A-E7E9FDD6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EB212-4438-3D4E-8660-F5DF416D7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CE076-399B-194E-A140-692265BB3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6EE3C-3975-524D-B8D9-E8F1E661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F89C7-D0C6-284A-B547-229D9A57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0413-9DE5-6048-8E9C-C09CDE1D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2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22C0-7239-DC4E-923E-8A2D2D3C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CEC61-63AC-BC48-BA2B-654296C3B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8D39A-3140-CB4E-BCE3-1377794B3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1F7D1-4E31-C14E-BA51-EC727C287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5AE77-D6A1-604C-A378-1966251EC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09BF2-2DF3-914A-A8F4-A4BB826D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BF37A-494C-EF4B-B839-DA9C4F31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ABAEE-3604-7A46-BE34-E0109350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92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A216-278D-7B41-B682-4734F854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8A5AF-D3D4-574C-AE0B-2C709A6E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8D873-677F-C047-8E0A-EF47CBB6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70EFE-C15A-F844-9518-F9CE65D9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22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C4BFC-7B25-C540-9EF2-81450C42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E286D-6288-0846-8BB6-C1F31D3C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D4DEE-C3A6-BC44-8069-BF8C3582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3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8BB9-8C8D-9B4C-B4E1-26C219BA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5E71-23AD-A344-A7AE-A4C5077F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9A862-9BE3-1644-A44D-116203D60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F6B77-B8F1-6649-848D-3DBE26B5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1E29D-A7AB-9F4D-B3B9-F8F0C229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3713A-DF36-F947-8174-3A0229DA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4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9131-5A52-0741-A34A-CB7DFE21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DB0A-73B9-5C49-B3A1-03C5340AD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AC73-792C-FE4E-9FAA-E24CAC2B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D568C-B64B-2B43-BB8D-7831F2ED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F6D23-AFF6-E644-8D69-C75CB2A0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A271-CD5D-E74A-8F74-A6D16DD7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9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52F93-1036-1D4A-AF34-E3963AA3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CBF45-5283-4246-BC70-3B06945C6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8E3A-023A-B844-A921-38F38D26E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30D89-8FC2-454E-8ED5-5679CDDF65A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C332-1329-6947-92F2-05EB1C35F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26F3-33BD-7749-ADE0-8E7F40FD5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F3DA-D759-D943-9780-11491007FD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67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A749450-FDE9-3B4A-AD54-D84417FB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94" y="307731"/>
            <a:ext cx="7106913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2C888-2FEC-6D47-9D9F-A93EFCBA2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GB" sz="4600">
                <a:solidFill>
                  <a:srgbClr val="FFFFFF"/>
                </a:solidFill>
              </a:rPr>
              <a:t>Longitudinal testing of heuristic performance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AEAC37-5C3A-D441-8C67-1C63B5213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57B7CB"/>
                </a:solidFill>
              </a:rPr>
              <a:t>Analysis of a </a:t>
            </a:r>
            <a:r>
              <a:rPr lang="en-GB" sz="2000" dirty="0" err="1">
                <a:solidFill>
                  <a:srgbClr val="57B7CB"/>
                </a:solidFill>
              </a:rPr>
              <a:t>Tabu</a:t>
            </a:r>
            <a:r>
              <a:rPr lang="en-GB" sz="2000" dirty="0">
                <a:solidFill>
                  <a:srgbClr val="57B7CB"/>
                </a:solidFill>
              </a:rPr>
              <a:t> Search scheduling algorithm</a:t>
            </a:r>
          </a:p>
        </p:txBody>
      </p:sp>
    </p:spTree>
    <p:extLst>
      <p:ext uri="{BB962C8B-B14F-4D97-AF65-F5344CB8AC3E}">
        <p14:creationId xmlns:p14="http://schemas.microsoft.com/office/powerpoint/2010/main" val="31384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C88D-F16C-704E-A402-12F2802F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Instance Size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C925-0A63-874C-89E2-D7985F55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Small instances: n = 200</a:t>
            </a:r>
          </a:p>
          <a:p>
            <a:r>
              <a:rPr lang="en-GB"/>
              <a:t>Medium instances: n = 400</a:t>
            </a:r>
          </a:p>
          <a:p>
            <a:r>
              <a:rPr lang="en-GB"/>
              <a:t>Large instances: n = 800</a:t>
            </a:r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13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E01CA-F23C-794E-918A-E8BE8962F824}"/>
              </a:ext>
            </a:extLst>
          </p:cNvPr>
          <p:cNvSpPr/>
          <p:nvPr/>
        </p:nvSpPr>
        <p:spPr>
          <a:xfrm>
            <a:off x="0" y="1380744"/>
            <a:ext cx="12192000" cy="30994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AF8CE-1191-034E-945F-0DEBC4F23816}"/>
              </a:ext>
            </a:extLst>
          </p:cNvPr>
          <p:cNvSpPr/>
          <p:nvPr/>
        </p:nvSpPr>
        <p:spPr>
          <a:xfrm>
            <a:off x="0" y="0"/>
            <a:ext cx="12192000" cy="15698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16166-D4CB-E642-A596-975E52D4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66F5E-234F-4340-B252-56605E8A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84" y="1986086"/>
            <a:ext cx="5279136" cy="4736592"/>
          </a:xfrm>
        </p:spPr>
        <p:txBody>
          <a:bodyPr>
            <a:normAutofit/>
          </a:bodyPr>
          <a:lstStyle/>
          <a:p>
            <a:r>
              <a:rPr lang="en-GB" sz="2000" dirty="0"/>
              <a:t>20 </a:t>
            </a:r>
            <a:r>
              <a:rPr lang="en-GB" sz="2000" b="1" dirty="0"/>
              <a:t>replicates</a:t>
            </a:r>
            <a:r>
              <a:rPr lang="en-GB" sz="2000" dirty="0"/>
              <a:t> are generated for each instance size</a:t>
            </a:r>
          </a:p>
          <a:p>
            <a:pPr lvl="1"/>
            <a:r>
              <a:rPr lang="en-GB" sz="1800" dirty="0"/>
              <a:t>20 x 3 = 60 (independent) instances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000" dirty="0"/>
              <a:t>Each instance is solved by </a:t>
            </a:r>
            <a:r>
              <a:rPr lang="en-GB" sz="2000" b="1" dirty="0"/>
              <a:t>all</a:t>
            </a:r>
            <a:r>
              <a:rPr lang="en-GB" sz="2000" dirty="0"/>
              <a:t> different settings of a local search algorithm</a:t>
            </a:r>
          </a:p>
          <a:p>
            <a:r>
              <a:rPr lang="en-GB" sz="2000" dirty="0"/>
              <a:t>Each run results in a </a:t>
            </a:r>
            <a:r>
              <a:rPr lang="en-GB" sz="2000" b="1" dirty="0"/>
              <a:t>time series of solutions </a:t>
            </a:r>
            <a:r>
              <a:rPr lang="en-GB" sz="2000" dirty="0"/>
              <a:t>visited by the local search algorithm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We consider these observations as </a:t>
            </a:r>
            <a:r>
              <a:rPr lang="en-GB" sz="2000" b="1" dirty="0"/>
              <a:t>repeated measures</a:t>
            </a:r>
            <a:r>
              <a:rPr lang="en-GB" sz="2000" dirty="0"/>
              <a:t> on the same subject (instance).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91FA7-E34A-F743-9E23-6B2905D3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6" y="1934980"/>
            <a:ext cx="6078012" cy="48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1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92A76-07C8-6D48-96AD-1F7FE86DA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GB" sz="4100"/>
              <a:t>Methodology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8D58-1A00-164B-8932-EF51CA5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GB" dirty="0"/>
              <a:t>Research Questions: </a:t>
            </a:r>
          </a:p>
          <a:p>
            <a:pPr lvl="1"/>
            <a:r>
              <a:rPr lang="en-GB" dirty="0"/>
              <a:t>Q1: How can we fit a (linear) model to the output for the different runs</a:t>
            </a:r>
          </a:p>
          <a:p>
            <a:pPr lvl="1"/>
            <a:r>
              <a:rPr lang="en-GB" dirty="0"/>
              <a:t>Q2: How do we compare different algorithm components:</a:t>
            </a:r>
          </a:p>
          <a:p>
            <a:pPr lvl="2"/>
            <a:r>
              <a:rPr lang="en-GB" dirty="0"/>
              <a:t>Which components reach better solutions</a:t>
            </a:r>
          </a:p>
          <a:p>
            <a:pPr lvl="2"/>
            <a:r>
              <a:rPr lang="en-GB" dirty="0"/>
              <a:t>Which components converge faster to an optimal solution</a:t>
            </a:r>
          </a:p>
          <a:p>
            <a:pPr lvl="2"/>
            <a:r>
              <a:rPr lang="en-GB" dirty="0"/>
              <a:t>...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Q3: Can we use this methodology to automatically tune algorithm parameters?</a:t>
            </a:r>
          </a:p>
        </p:txBody>
      </p:sp>
    </p:spTree>
    <p:extLst>
      <p:ext uri="{BB962C8B-B14F-4D97-AF65-F5344CB8AC3E}">
        <p14:creationId xmlns:p14="http://schemas.microsoft.com/office/powerpoint/2010/main" val="284440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C65-F3A2-6140-9F75-40F502E0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0A77-5F2B-DC4C-B302-760AFC35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Linear Mixed Models for repeated measures (longitudinal) data</a:t>
            </a:r>
          </a:p>
          <a:p>
            <a:pPr lvl="1"/>
            <a:r>
              <a:rPr lang="en-GB" dirty="0"/>
              <a:t>Mixed models relax the assumption of independence between observations</a:t>
            </a:r>
          </a:p>
          <a:p>
            <a:pPr lvl="2"/>
            <a:r>
              <a:rPr lang="el-GR" dirty="0"/>
              <a:t>ε</a:t>
            </a:r>
            <a:r>
              <a:rPr lang="en-US" baseline="-25000" dirty="0" err="1"/>
              <a:t>i</a:t>
            </a:r>
            <a:r>
              <a:rPr lang="en-US" dirty="0"/>
              <a:t>   ̴</a:t>
            </a:r>
            <a:r>
              <a:rPr lang="en-US" baseline="-25000" dirty="0" err="1"/>
              <a:t>i.i.d</a:t>
            </a:r>
            <a:r>
              <a:rPr lang="en-US" baseline="-25000" dirty="0"/>
              <a:t>.</a:t>
            </a:r>
            <a:r>
              <a:rPr lang="en-US" dirty="0"/>
              <a:t> N(0, 𝜎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>
              <a:buFont typeface="Symbol" pitchFamily="2" charset="2"/>
              <a:buChar char="Þ"/>
            </a:pPr>
            <a:r>
              <a:rPr lang="nl-BE" dirty="0"/>
              <a:t> </a:t>
            </a:r>
            <a:r>
              <a:rPr lang="el-GR" dirty="0"/>
              <a:t>ε</a:t>
            </a:r>
            <a:r>
              <a:rPr lang="en-US" baseline="-25000" dirty="0" err="1"/>
              <a:t>i</a:t>
            </a:r>
            <a:r>
              <a:rPr lang="en-US" dirty="0"/>
              <a:t>   ̴</a:t>
            </a:r>
            <a:r>
              <a:rPr lang="en-US" baseline="-25000" dirty="0"/>
              <a:t> </a:t>
            </a:r>
            <a:r>
              <a:rPr lang="en-US" dirty="0"/>
              <a:t>MVN(0, R), R is the covariance matrix with specified structure</a:t>
            </a:r>
          </a:p>
          <a:p>
            <a:pPr lvl="1"/>
            <a:r>
              <a:rPr lang="en-US" dirty="0"/>
              <a:t>We consider random slope/ random coefficient models:</a:t>
            </a:r>
          </a:p>
          <a:p>
            <a:pPr lvl="2"/>
            <a:r>
              <a:rPr lang="en-US" dirty="0"/>
              <a:t>Allows for different regression slopes and intercepts for each independent subject (= instances)</a:t>
            </a:r>
          </a:p>
          <a:p>
            <a:pPr lvl="2">
              <a:buFont typeface="Symbol" pitchFamily="2" charset="2"/>
              <a:buChar char="Þ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93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E71A1-41F8-A54C-A377-5A5A4383B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70899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Methodology (4)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DAF5C-2781-0D4C-9D09-0FE8C2EB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full factorial analysis is carried out to test the effects of the different factors.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20 x 3 x 3 x 2 x 3 = </a:t>
            </a:r>
            <a:r>
              <a:rPr lang="en-US" sz="1400" b="1" dirty="0">
                <a:solidFill>
                  <a:schemeClr val="bg1"/>
                </a:solidFill>
              </a:rPr>
              <a:t>1080</a:t>
            </a:r>
            <a:r>
              <a:rPr lang="en-US" sz="1400" dirty="0">
                <a:solidFill>
                  <a:schemeClr val="bg1"/>
                </a:solidFill>
              </a:rPr>
              <a:t> runs were completed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Each run was allowed to solve for </a:t>
            </a:r>
            <a:r>
              <a:rPr lang="en-US" sz="1400" b="1" dirty="0">
                <a:solidFill>
                  <a:schemeClr val="bg1"/>
                </a:solidFill>
              </a:rPr>
              <a:t>60 seconds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212.911</a:t>
            </a:r>
            <a:r>
              <a:rPr lang="en-US" sz="1400" dirty="0">
                <a:solidFill>
                  <a:schemeClr val="bg1"/>
                </a:solidFill>
              </a:rPr>
              <a:t> observations were collected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E2FEB7-867E-7144-A143-69682257C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59138"/>
              </p:ext>
            </p:extLst>
          </p:nvPr>
        </p:nvGraphicFramePr>
        <p:xfrm>
          <a:off x="5297763" y="2195999"/>
          <a:ext cx="6250768" cy="23051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1997">
                  <a:extLst>
                    <a:ext uri="{9D8B030D-6E8A-4147-A177-3AD203B41FA5}">
                      <a16:colId xmlns:a16="http://schemas.microsoft.com/office/drawing/2014/main" val="1326172939"/>
                    </a:ext>
                  </a:extLst>
                </a:gridCol>
                <a:gridCol w="2033367">
                  <a:extLst>
                    <a:ext uri="{9D8B030D-6E8A-4147-A177-3AD203B41FA5}">
                      <a16:colId xmlns:a16="http://schemas.microsoft.com/office/drawing/2014/main" val="889461061"/>
                    </a:ext>
                  </a:extLst>
                </a:gridCol>
                <a:gridCol w="1995404">
                  <a:extLst>
                    <a:ext uri="{9D8B030D-6E8A-4147-A177-3AD203B41FA5}">
                      <a16:colId xmlns:a16="http://schemas.microsoft.com/office/drawing/2014/main" val="3803532797"/>
                    </a:ext>
                  </a:extLst>
                </a:gridCol>
              </a:tblGrid>
              <a:tr h="461027">
                <a:tc>
                  <a:txBody>
                    <a:bodyPr/>
                    <a:lstStyle/>
                    <a:p>
                      <a:r>
                        <a:rPr lang="en-GB" sz="2000" dirty="0"/>
                        <a:t>Factor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Levels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Number</a:t>
                      </a:r>
                    </a:p>
                  </a:txBody>
                  <a:tcPr marL="100342" marR="100342" marT="50170" marB="50170"/>
                </a:tc>
                <a:extLst>
                  <a:ext uri="{0D108BD9-81ED-4DB2-BD59-A6C34878D82A}">
                    <a16:rowId xmlns:a16="http://schemas.microsoft.com/office/drawing/2014/main" val="3750299790"/>
                  </a:ext>
                </a:extLst>
              </a:tr>
              <a:tr h="461027">
                <a:tc>
                  <a:txBody>
                    <a:bodyPr/>
                    <a:lstStyle/>
                    <a:p>
                      <a:r>
                        <a:rPr lang="en-GB" sz="2000"/>
                        <a:t>Tabu Tenure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10, 50, 100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3</a:t>
                      </a:r>
                    </a:p>
                  </a:txBody>
                  <a:tcPr marL="100342" marR="100342" marT="50170" marB="50170"/>
                </a:tc>
                <a:extLst>
                  <a:ext uri="{0D108BD9-81ED-4DB2-BD59-A6C34878D82A}">
                    <a16:rowId xmlns:a16="http://schemas.microsoft.com/office/drawing/2014/main" val="764591263"/>
                  </a:ext>
                </a:extLst>
              </a:tr>
              <a:tr h="461027">
                <a:tc>
                  <a:txBody>
                    <a:bodyPr/>
                    <a:lstStyle/>
                    <a:p>
                      <a:r>
                        <a:rPr lang="en-GB" sz="2000"/>
                        <a:t>First-X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1, 5, 10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3</a:t>
                      </a:r>
                    </a:p>
                  </a:txBody>
                  <a:tcPr marL="100342" marR="100342" marT="50170" marB="50170"/>
                </a:tc>
                <a:extLst>
                  <a:ext uri="{0D108BD9-81ED-4DB2-BD59-A6C34878D82A}">
                    <a16:rowId xmlns:a16="http://schemas.microsoft.com/office/drawing/2014/main" val="3035768949"/>
                  </a:ext>
                </a:extLst>
              </a:tr>
              <a:tr h="461027">
                <a:tc>
                  <a:txBody>
                    <a:bodyPr/>
                    <a:lstStyle/>
                    <a:p>
                      <a:r>
                        <a:rPr lang="en-GB" sz="2000"/>
                        <a:t>Random Order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True, False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2</a:t>
                      </a:r>
                    </a:p>
                  </a:txBody>
                  <a:tcPr marL="100342" marR="100342" marT="50170" marB="50170"/>
                </a:tc>
                <a:extLst>
                  <a:ext uri="{0D108BD9-81ED-4DB2-BD59-A6C34878D82A}">
                    <a16:rowId xmlns:a16="http://schemas.microsoft.com/office/drawing/2014/main" val="315450370"/>
                  </a:ext>
                </a:extLst>
              </a:tr>
              <a:tr h="461027">
                <a:tc>
                  <a:txBody>
                    <a:bodyPr/>
                    <a:lstStyle/>
                    <a:p>
                      <a:r>
                        <a:rPr lang="en-GB" sz="2000"/>
                        <a:t>Instance Size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200, 400, 800</a:t>
                      </a:r>
                    </a:p>
                  </a:txBody>
                  <a:tcPr marL="100342" marR="100342" marT="50170" marB="5017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 marL="100342" marR="100342" marT="50170" marB="50170"/>
                </a:tc>
                <a:extLst>
                  <a:ext uri="{0D108BD9-81ED-4DB2-BD59-A6C34878D82A}">
                    <a16:rowId xmlns:a16="http://schemas.microsoft.com/office/drawing/2014/main" val="2774854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43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4FC57-8930-9845-8CA3-06CF5A4D1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Explorative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C0406-FA43-5946-AF05-AAABBAE7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265936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89876"/>
            <a:ext cx="6250769" cy="4117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Random Order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Algorithms using the random order tabu search component seem to decrease on average more than their counterparts without the random order component</a:t>
            </a:r>
          </a:p>
        </p:txBody>
      </p:sp>
    </p:spTree>
    <p:extLst>
      <p:ext uri="{BB962C8B-B14F-4D97-AF65-F5344CB8AC3E}">
        <p14:creationId xmlns:p14="http://schemas.microsoft.com/office/powerpoint/2010/main" val="239229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Tabu</a:t>
            </a:r>
            <a:r>
              <a:rPr lang="en-GB" sz="2800" dirty="0">
                <a:solidFill>
                  <a:schemeClr val="bg1"/>
                </a:solidFill>
              </a:rPr>
              <a:t> Tenure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effect of random order seems not to be influenced by the </a:t>
            </a:r>
            <a:r>
              <a:rPr lang="en-US" sz="2000" dirty="0" err="1">
                <a:solidFill>
                  <a:schemeClr val="bg1"/>
                </a:solidFill>
              </a:rPr>
              <a:t>tabu</a:t>
            </a:r>
            <a:r>
              <a:rPr lang="en-US" sz="2000" dirty="0">
                <a:solidFill>
                  <a:schemeClr val="bg1"/>
                </a:solidFill>
              </a:rPr>
              <a:t> tenure.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404A9C1-DD75-E94E-A5ED-DC994C55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886" y="987425"/>
            <a:ext cx="569080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First-X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effect of random order seems not to be influenced by the </a:t>
            </a:r>
            <a:r>
              <a:rPr lang="en-US" sz="2000" dirty="0" err="1">
                <a:solidFill>
                  <a:schemeClr val="bg1"/>
                </a:solidFill>
              </a:rPr>
              <a:t>tabu</a:t>
            </a:r>
            <a:r>
              <a:rPr lang="en-US" sz="2000" dirty="0">
                <a:solidFill>
                  <a:schemeClr val="bg1"/>
                </a:solidFill>
              </a:rPr>
              <a:t> tenure.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404A9C1-DD75-E94E-A5ED-DC994C55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64" y="989183"/>
            <a:ext cx="5797872" cy="48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4FC57-8930-9845-8CA3-06CF5A4D1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Explorative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C0406-FA43-5946-AF05-AAABBAE7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Large Instances</a:t>
            </a:r>
          </a:p>
        </p:txBody>
      </p:sp>
    </p:spTree>
    <p:extLst>
      <p:ext uri="{BB962C8B-B14F-4D97-AF65-F5344CB8AC3E}">
        <p14:creationId xmlns:p14="http://schemas.microsoft.com/office/powerpoint/2010/main" val="412941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14C7-8266-AE4D-85DD-D8077F57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Problem Setting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2B76635-7A57-D344-B59B-238972B32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4776216" cy="4750499"/>
          </a:xfrm>
        </p:spPr>
        <p:txBody>
          <a:bodyPr anchor="ctr">
            <a:normAutofit/>
          </a:bodyPr>
          <a:lstStyle/>
          <a:p>
            <a:pPr lvl="0"/>
            <a:r>
              <a:rPr lang="en-GB" sz="2000" dirty="0"/>
              <a:t>One machine </a:t>
            </a:r>
            <a:r>
              <a:rPr lang="en-GB" sz="2000" b="1" dirty="0"/>
              <a:t>job scheduling</a:t>
            </a:r>
            <a:r>
              <a:rPr lang="en-GB" sz="2000" dirty="0"/>
              <a:t> with job families</a:t>
            </a:r>
            <a:endParaRPr lang="en-US" sz="2000" dirty="0"/>
          </a:p>
          <a:p>
            <a:pPr lvl="0"/>
            <a:r>
              <a:rPr lang="en-GB" sz="2000" dirty="0"/>
              <a:t>Complexity: </a:t>
            </a:r>
            <a:r>
              <a:rPr lang="en-GB" sz="2000" b="1" dirty="0"/>
              <a:t>NP-hard</a:t>
            </a:r>
            <a:r>
              <a:rPr lang="en-GB" sz="2000" dirty="0"/>
              <a:t> in number of jobs to process</a:t>
            </a:r>
            <a:endParaRPr lang="en-US" sz="2000" dirty="0"/>
          </a:p>
          <a:p>
            <a:pPr lvl="0"/>
            <a:r>
              <a:rPr lang="en-GB" sz="2000" dirty="0"/>
              <a:t>Solution Approach: </a:t>
            </a:r>
            <a:r>
              <a:rPr lang="en-GB" sz="2000" b="1" dirty="0"/>
              <a:t>Local Search / </a:t>
            </a:r>
            <a:r>
              <a:rPr lang="en-GB" sz="2000" b="1" dirty="0" err="1"/>
              <a:t>Tabu</a:t>
            </a:r>
            <a:r>
              <a:rPr lang="en-GB" sz="2000" b="1" dirty="0"/>
              <a:t> Search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7DA272-2DBC-4642-A016-2CA3923C3A50}"/>
              </a:ext>
            </a:extLst>
          </p:cNvPr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5089EB-7B36-A748-B553-2625320D79FD}"/>
              </a:ext>
            </a:extLst>
          </p:cNvPr>
          <p:cNvSpPr/>
          <p:nvPr/>
        </p:nvSpPr>
        <p:spPr>
          <a:xfrm>
            <a:off x="8915400" y="2358914"/>
            <a:ext cx="2140172" cy="21401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D9F45-FAF9-5649-AEAB-57822780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3" y="2921782"/>
            <a:ext cx="1075453" cy="10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2" y="1517420"/>
            <a:ext cx="6252318" cy="3663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Random Order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Algorithms using the random order tabu search component seem to decrease on average more than their counterparts without the random order component</a:t>
            </a:r>
          </a:p>
        </p:txBody>
      </p:sp>
    </p:spTree>
    <p:extLst>
      <p:ext uri="{BB962C8B-B14F-4D97-AF65-F5344CB8AC3E}">
        <p14:creationId xmlns:p14="http://schemas.microsoft.com/office/powerpoint/2010/main" val="20837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21" y="1289876"/>
            <a:ext cx="5695200" cy="487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Tabu</a:t>
            </a:r>
            <a:r>
              <a:rPr lang="en-GB" sz="2800" dirty="0">
                <a:solidFill>
                  <a:schemeClr val="bg1"/>
                </a:solidFill>
              </a:rPr>
              <a:t> Tenure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136" y="1289876"/>
            <a:ext cx="5666524" cy="487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First-X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Algorithms using the random order tabu search component seem to decrease on average more than their counterparts without the random order component</a:t>
            </a:r>
          </a:p>
        </p:txBody>
      </p:sp>
    </p:spTree>
    <p:extLst>
      <p:ext uri="{BB962C8B-B14F-4D97-AF65-F5344CB8AC3E}">
        <p14:creationId xmlns:p14="http://schemas.microsoft.com/office/powerpoint/2010/main" val="116693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4FC57-8930-9845-8CA3-06CF5A4D1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Explorative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C0406-FA43-5946-AF05-AAABBAE7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Medium Instances</a:t>
            </a:r>
          </a:p>
        </p:txBody>
      </p:sp>
    </p:spTree>
    <p:extLst>
      <p:ext uri="{BB962C8B-B14F-4D97-AF65-F5344CB8AC3E}">
        <p14:creationId xmlns:p14="http://schemas.microsoft.com/office/powerpoint/2010/main" val="425567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2" y="1517420"/>
            <a:ext cx="6252317" cy="3663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Random Order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Algorithms using the random order tabu search component seem to decrease on average more than their counterparts without the random order component</a:t>
            </a:r>
          </a:p>
        </p:txBody>
      </p:sp>
    </p:spTree>
    <p:extLst>
      <p:ext uri="{BB962C8B-B14F-4D97-AF65-F5344CB8AC3E}">
        <p14:creationId xmlns:p14="http://schemas.microsoft.com/office/powerpoint/2010/main" val="244208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18" y="1289876"/>
            <a:ext cx="5667006" cy="487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Tabu</a:t>
            </a:r>
            <a:r>
              <a:rPr lang="en-GB" sz="2800" dirty="0">
                <a:solidFill>
                  <a:schemeClr val="bg1"/>
                </a:solidFill>
              </a:rPr>
              <a:t> Tenure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88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136" y="1289876"/>
            <a:ext cx="5666524" cy="4870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First-X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3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4FC57-8930-9845-8CA3-06CF5A4D1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Explorative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C0406-FA43-5946-AF05-AAABBAE7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Small Instances</a:t>
            </a:r>
          </a:p>
        </p:txBody>
      </p:sp>
    </p:spTree>
    <p:extLst>
      <p:ext uri="{BB962C8B-B14F-4D97-AF65-F5344CB8AC3E}">
        <p14:creationId xmlns:p14="http://schemas.microsoft.com/office/powerpoint/2010/main" val="54726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2" y="1517420"/>
            <a:ext cx="6252317" cy="3663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Random Order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Algorithms using the random order tabu search component seem to decrease on average more than their counterparts without the random order component</a:t>
            </a:r>
          </a:p>
        </p:txBody>
      </p:sp>
    </p:spTree>
    <p:extLst>
      <p:ext uri="{BB962C8B-B14F-4D97-AF65-F5344CB8AC3E}">
        <p14:creationId xmlns:p14="http://schemas.microsoft.com/office/powerpoint/2010/main" val="299103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18" y="1289876"/>
            <a:ext cx="5667006" cy="487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</a:rPr>
              <a:t>Tabu</a:t>
            </a:r>
            <a:r>
              <a:rPr lang="en-GB" sz="2800" dirty="0">
                <a:solidFill>
                  <a:schemeClr val="bg1"/>
                </a:solidFill>
              </a:rPr>
              <a:t> Tenure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3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97EE-57F6-8546-B171-0F7830D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Job Scheduling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AE6BA-BECC-D74C-85BE-D785FEE6EE3B}"/>
              </a:ext>
            </a:extLst>
          </p:cNvPr>
          <p:cNvSpPr/>
          <p:nvPr/>
        </p:nvSpPr>
        <p:spPr>
          <a:xfrm>
            <a:off x="2766317" y="0"/>
            <a:ext cx="512064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8F27-DD9F-2A4E-A45D-C304BEBD4F3E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27126D-1231-ED40-B3CE-4255804ED4F4}"/>
              </a:ext>
            </a:extLst>
          </p:cNvPr>
          <p:cNvSpPr txBox="1">
            <a:spLocks/>
          </p:cNvSpPr>
          <p:nvPr/>
        </p:nvSpPr>
        <p:spPr>
          <a:xfrm>
            <a:off x="379733" y="630936"/>
            <a:ext cx="2262883" cy="1581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Job Scheduling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C4701-FF95-5645-B438-C696224C1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04910" y="1334897"/>
            <a:ext cx="6172200" cy="3941191"/>
          </a:xfrm>
        </p:spPr>
        <p:txBody>
          <a:bodyPr>
            <a:normAutofit/>
          </a:bodyPr>
          <a:lstStyle/>
          <a:p>
            <a:pPr lvl="0"/>
            <a:r>
              <a:rPr lang="en-GB" sz="2400" b="1" dirty="0"/>
              <a:t>N Jobs</a:t>
            </a: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Due date (</a:t>
            </a:r>
            <a:r>
              <a:rPr lang="en-GB" sz="2000" b="1" dirty="0"/>
              <a:t>d</a:t>
            </a:r>
            <a:r>
              <a:rPr lang="en-GB" sz="2000" b="1" baseline="-25000" dirty="0"/>
              <a:t>i</a:t>
            </a:r>
            <a:r>
              <a:rPr lang="en-GB" sz="2000" baseline="0" dirty="0"/>
              <a:t>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(Release date (</a:t>
            </a:r>
            <a:r>
              <a:rPr lang="en-GB" sz="2000" b="1" dirty="0" err="1"/>
              <a:t>r</a:t>
            </a:r>
            <a:r>
              <a:rPr lang="en-GB" sz="2000" b="1" baseline="-25000" dirty="0" err="1"/>
              <a:t>i</a:t>
            </a:r>
            <a:r>
              <a:rPr lang="en-GB" sz="2000" baseline="0" dirty="0"/>
              <a:t>)</a:t>
            </a:r>
            <a:r>
              <a:rPr lang="en-GB" sz="2000" dirty="0"/>
              <a:t>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Job family (</a:t>
            </a:r>
            <a:r>
              <a:rPr lang="en-GB" sz="2000" b="1" dirty="0"/>
              <a:t>f</a:t>
            </a:r>
            <a:r>
              <a:rPr lang="en-GB" sz="2000" b="1" baseline="-25000" dirty="0"/>
              <a:t>i</a:t>
            </a:r>
            <a:r>
              <a:rPr lang="en-GB" sz="2000" baseline="0" dirty="0"/>
              <a:t>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Processing Time (</a:t>
            </a:r>
            <a:r>
              <a:rPr lang="en-GB" sz="2000" b="1" dirty="0"/>
              <a:t>p</a:t>
            </a:r>
            <a:r>
              <a:rPr lang="en-GB" sz="2000" b="1" baseline="-25000" dirty="0"/>
              <a:t>i</a:t>
            </a:r>
            <a:r>
              <a:rPr lang="en-GB" sz="2000" baseline="0" dirty="0"/>
              <a:t>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Setup Time (dependent on job family) (</a:t>
            </a:r>
            <a:r>
              <a:rPr lang="en-GB" sz="2000" b="1" dirty="0" err="1"/>
              <a:t>s</a:t>
            </a:r>
            <a:r>
              <a:rPr lang="en-GB" sz="2000" b="1" baseline="-25000" dirty="0" err="1"/>
              <a:t>i</a:t>
            </a:r>
            <a:r>
              <a:rPr lang="en-GB" sz="2000" baseline="0" dirty="0"/>
              <a:t>)</a:t>
            </a:r>
          </a:p>
          <a:p>
            <a:pPr lvl="1"/>
            <a:endParaRPr lang="en-US" sz="2000" dirty="0"/>
          </a:p>
          <a:p>
            <a:pPr lvl="0"/>
            <a:r>
              <a:rPr lang="en-GB" sz="2400" b="1" dirty="0"/>
              <a:t>1 Machine</a:t>
            </a: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/>
              <a:t>Unconstrained (infinite capacity)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264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D3D5788-7962-AC45-A0D1-8AC9FB62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20" y="1289876"/>
            <a:ext cx="5624755" cy="4870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ABEBF-BA4D-AA4C-8279-246FB30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First-X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CBA13E-36C6-45AE-8AD1-AE432FDA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04FC57-8930-9845-8CA3-06CF5A4D1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Fitting a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BC0406-FA43-5946-AF05-AAABBAE7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245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4A04-ECF1-9C4A-873E-F10B154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EF4C-D54E-8049-BCFB-8D9C2F97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Large instances</a:t>
            </a:r>
          </a:p>
          <a:p>
            <a:r>
              <a:rPr lang="en-GB" dirty="0"/>
              <a:t>Random order: True</a:t>
            </a:r>
          </a:p>
          <a:p>
            <a:r>
              <a:rPr lang="en-GB" dirty="0"/>
              <a:t>First-X: 1</a:t>
            </a:r>
          </a:p>
          <a:p>
            <a:r>
              <a:rPr lang="en-GB" dirty="0" err="1"/>
              <a:t>Tabu</a:t>
            </a:r>
            <a:r>
              <a:rPr lang="en-GB" dirty="0"/>
              <a:t> tenure: 10</a:t>
            </a:r>
          </a:p>
          <a:p>
            <a:endParaRPr lang="en-GB" dirty="0"/>
          </a:p>
          <a:p>
            <a:r>
              <a:rPr lang="en-GB" dirty="0"/>
              <a:t>We bin the timeseries into 60 bins (width = 1s), then we take for each instance the mean and median value over the bin, to obtain a smoothed representation of </a:t>
            </a:r>
            <a:r>
              <a:rPr lang="en-GB"/>
              <a:t>the solutions.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51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68C53-F624-9B49-8D7F-398C366F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7994E-5EF0-6D44-9227-E50E0F75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1: Cross Sectional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D06B-C64C-CC46-A9A0-BE88418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Consider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best solution found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after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60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seconds for each factor combination</a:t>
            </a:r>
          </a:p>
        </p:txBody>
      </p:sp>
    </p:spTree>
    <p:extLst>
      <p:ext uri="{BB962C8B-B14F-4D97-AF65-F5344CB8AC3E}">
        <p14:creationId xmlns:p14="http://schemas.microsoft.com/office/powerpoint/2010/main" val="268483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5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015C60-6BD9-5541-81E2-4A18E88D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" y="2367509"/>
            <a:ext cx="3557993" cy="889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D3FA3-971C-4749-9004-F7499D30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738847"/>
            <a:ext cx="3005358" cy="976741"/>
          </a:xfrm>
          <a:prstGeom prst="rect">
            <a:avLst/>
          </a:prstGeom>
        </p:spPr>
      </p:pic>
      <p:cxnSp>
        <p:nvCxnSpPr>
          <p:cNvPr id="69" name="Straight Connector 6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8D2C30-9589-784B-A796-2823FC85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8" y="400743"/>
            <a:ext cx="7395262" cy="3734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994E-5EF0-6D44-9227-E50E0F75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Model 1: Cross Sectional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D06B-C64C-CC46-A9A0-BE88418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Consider </a:t>
            </a:r>
            <a:r>
              <a:rPr lang="en-US" sz="2000" b="1" dirty="0">
                <a:solidFill>
                  <a:schemeClr val="bg1"/>
                </a:solidFill>
              </a:rPr>
              <a:t>best solution found </a:t>
            </a:r>
            <a:r>
              <a:rPr lang="en-US" sz="2000" dirty="0">
                <a:solidFill>
                  <a:schemeClr val="bg1"/>
                </a:solidFill>
              </a:rPr>
              <a:t>after </a:t>
            </a:r>
            <a:r>
              <a:rPr lang="en-US" sz="2000" b="1" dirty="0">
                <a:solidFill>
                  <a:schemeClr val="bg1"/>
                </a:solidFill>
              </a:rPr>
              <a:t>60</a:t>
            </a:r>
            <a:r>
              <a:rPr lang="en-US" sz="2000" dirty="0">
                <a:solidFill>
                  <a:schemeClr val="bg1"/>
                </a:solidFill>
              </a:rPr>
              <a:t> seconds for each factor combination</a:t>
            </a:r>
          </a:p>
        </p:txBody>
      </p:sp>
    </p:spTree>
    <p:extLst>
      <p:ext uri="{BB962C8B-B14F-4D97-AF65-F5344CB8AC3E}">
        <p14:creationId xmlns:p14="http://schemas.microsoft.com/office/powerpoint/2010/main" val="105240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5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015C60-6BD9-5541-81E2-4A18E88D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" y="2367509"/>
            <a:ext cx="3557993" cy="889498"/>
          </a:xfrm>
          <a:prstGeom prst="rect">
            <a:avLst/>
          </a:prstGeom>
        </p:spPr>
      </p:pic>
      <p:cxnSp>
        <p:nvCxnSpPr>
          <p:cNvPr id="69" name="Straight Connector 6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8D2C30-9589-784B-A796-2823FC85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48" y="400743"/>
            <a:ext cx="7395262" cy="3734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994E-5EF0-6D44-9227-E50E0F75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Model 2: Cross Sectional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D06B-C64C-CC46-A9A0-BE88418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Consider </a:t>
            </a:r>
            <a:r>
              <a:rPr lang="en-US" sz="2000" b="1" dirty="0">
                <a:solidFill>
                  <a:schemeClr val="bg1"/>
                </a:solidFill>
              </a:rPr>
              <a:t>best solution found </a:t>
            </a:r>
            <a:r>
              <a:rPr lang="en-US" sz="2000" dirty="0">
                <a:solidFill>
                  <a:schemeClr val="bg1"/>
                </a:solidFill>
              </a:rPr>
              <a:t>after </a:t>
            </a:r>
            <a:r>
              <a:rPr lang="en-US" sz="2000" b="1" dirty="0">
                <a:solidFill>
                  <a:schemeClr val="bg1"/>
                </a:solidFill>
              </a:rPr>
              <a:t>30</a:t>
            </a:r>
            <a:r>
              <a:rPr lang="en-US" sz="2000" dirty="0">
                <a:solidFill>
                  <a:schemeClr val="bg1"/>
                </a:solidFill>
              </a:rPr>
              <a:t> seconds for each factor combination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E8E83-89C5-2142-8F11-67AF40B91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2" y="776594"/>
            <a:ext cx="29972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DFC4F-115C-8843-B5AD-05E241633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22" y="409451"/>
            <a:ext cx="7330070" cy="3721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AAFB1-0396-AB4F-ABE9-0BE4B3CD0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89" y="2387037"/>
            <a:ext cx="3573941" cy="8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4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5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015C60-6BD9-5541-81E2-4A18E88D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" y="2367509"/>
            <a:ext cx="3557993" cy="889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D3FA3-971C-4749-9004-F7499D30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738847"/>
            <a:ext cx="3005358" cy="976741"/>
          </a:xfrm>
          <a:prstGeom prst="rect">
            <a:avLst/>
          </a:prstGeom>
        </p:spPr>
      </p:pic>
      <p:cxnSp>
        <p:nvCxnSpPr>
          <p:cNvPr id="69" name="Straight Connector 6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8D2C30-9589-784B-A796-2823FC85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8" y="400743"/>
            <a:ext cx="7395262" cy="3734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994E-5EF0-6D44-9227-E50E0F75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Model 3: Cross Sectional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D06B-C64C-CC46-A9A0-BE88418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Consider </a:t>
            </a:r>
            <a:r>
              <a:rPr lang="en-US" sz="2000" b="1" dirty="0">
                <a:solidFill>
                  <a:schemeClr val="bg1"/>
                </a:solidFill>
              </a:rPr>
              <a:t>best solution found </a:t>
            </a:r>
            <a:r>
              <a:rPr lang="en-US" sz="2000" dirty="0">
                <a:solidFill>
                  <a:schemeClr val="bg1"/>
                </a:solidFill>
              </a:rPr>
              <a:t>after </a:t>
            </a:r>
            <a:r>
              <a:rPr lang="en-US" sz="2000" b="1" dirty="0">
                <a:solidFill>
                  <a:schemeClr val="bg1"/>
                </a:solidFill>
              </a:rPr>
              <a:t>10</a:t>
            </a:r>
            <a:r>
              <a:rPr lang="en-US" sz="2000" dirty="0">
                <a:solidFill>
                  <a:schemeClr val="bg1"/>
                </a:solidFill>
              </a:rPr>
              <a:t> seconds for each factor 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513FD-D2E3-7F4E-82B5-DB91DFE15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22" y="737688"/>
            <a:ext cx="29972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0C4BA-2B03-DD46-9BC3-8E9E3A4CF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69" y="2367509"/>
            <a:ext cx="3669762" cy="93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C464B-DDF9-3A4B-BBE9-EBE20E48D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322" y="426142"/>
            <a:ext cx="7330070" cy="37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5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015C60-6BD9-5541-81E2-4A18E88D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" y="2367509"/>
            <a:ext cx="3557993" cy="889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D3FA3-971C-4749-9004-F7499D30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738847"/>
            <a:ext cx="3005358" cy="976741"/>
          </a:xfrm>
          <a:prstGeom prst="rect">
            <a:avLst/>
          </a:prstGeom>
        </p:spPr>
      </p:pic>
      <p:cxnSp>
        <p:nvCxnSpPr>
          <p:cNvPr id="69" name="Straight Connector 6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8D2C30-9589-784B-A796-2823FC85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8" y="400743"/>
            <a:ext cx="7395262" cy="3734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994E-5EF0-6D44-9227-E50E0F75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Model 4: Cross Sectional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D06B-C64C-CC46-A9A0-BE88418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Consider </a:t>
            </a:r>
            <a:r>
              <a:rPr lang="en-US" sz="2000" b="1" dirty="0">
                <a:solidFill>
                  <a:schemeClr val="bg1"/>
                </a:solidFill>
              </a:rPr>
              <a:t>best solution found </a:t>
            </a:r>
            <a:r>
              <a:rPr lang="en-US" sz="2000" dirty="0">
                <a:solidFill>
                  <a:schemeClr val="bg1"/>
                </a:solidFill>
              </a:rPr>
              <a:t>after </a:t>
            </a:r>
            <a:r>
              <a:rPr lang="en-US" sz="2000" b="1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 second for each factor 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513FD-D2E3-7F4E-82B5-DB91DFE15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22" y="737688"/>
            <a:ext cx="29972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0C4BA-2B03-DD46-9BC3-8E9E3A4CF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69" y="2367509"/>
            <a:ext cx="3669762" cy="93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C464B-DDF9-3A4B-BBE9-EBE20E48D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322" y="426142"/>
            <a:ext cx="7330070" cy="3756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C91F0-79BE-6141-829B-7740EB6BC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22" y="737688"/>
            <a:ext cx="30099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40DDB-9F9F-8340-BA2E-7974B26C4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56" y="2399185"/>
            <a:ext cx="3605988" cy="90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EA8C19-FF18-3C4B-B491-55F532347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435" y="349136"/>
            <a:ext cx="7331488" cy="37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5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EE43E-4B99-3041-ABCF-57F9949AE9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1471"/>
            <a:ext cx="5157787" cy="265179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DC3658-8CA1-894D-AD28-86F690517B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00666"/>
            <a:ext cx="5183188" cy="269340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CFA31D2-7664-8A49-98C5-AA3AB9B1D8F0}"/>
              </a:ext>
            </a:extLst>
          </p:cNvPr>
          <p:cNvSpPr/>
          <p:nvPr/>
        </p:nvSpPr>
        <p:spPr>
          <a:xfrm>
            <a:off x="1490472" y="2304288"/>
            <a:ext cx="3611880" cy="4846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Large Instances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3C8107-CD99-D147-AED9-4836B17FCAB8}"/>
              </a:ext>
            </a:extLst>
          </p:cNvPr>
          <p:cNvSpPr/>
          <p:nvPr/>
        </p:nvSpPr>
        <p:spPr>
          <a:xfrm>
            <a:off x="6818376" y="2304288"/>
            <a:ext cx="3611880" cy="4846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Medium Instances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A6E624-44E3-B04A-B42F-5D2FDBAFDCB5}"/>
              </a:ext>
            </a:extLst>
          </p:cNvPr>
          <p:cNvSpPr/>
          <p:nvPr/>
        </p:nvSpPr>
        <p:spPr>
          <a:xfrm>
            <a:off x="0" y="1380744"/>
            <a:ext cx="12192000" cy="30994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1201BA-D2F7-7F47-B29D-8F9CCE1944B8}"/>
              </a:ext>
            </a:extLst>
          </p:cNvPr>
          <p:cNvSpPr/>
          <p:nvPr/>
        </p:nvSpPr>
        <p:spPr>
          <a:xfrm>
            <a:off x="0" y="0"/>
            <a:ext cx="12192000" cy="15698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1BDEFFA7-5BC7-EC49-B115-62C105D6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Interaction Effect: First-X ∗ Random Order</a:t>
            </a:r>
          </a:p>
        </p:txBody>
      </p:sp>
    </p:spTree>
    <p:extLst>
      <p:ext uri="{BB962C8B-B14F-4D97-AF65-F5344CB8AC3E}">
        <p14:creationId xmlns:p14="http://schemas.microsoft.com/office/powerpoint/2010/main" val="380963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97EE-57F6-8546-B171-0F7830D5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Job Scheduling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AE6BA-BECC-D74C-85BE-D785FEE6EE3B}"/>
              </a:ext>
            </a:extLst>
          </p:cNvPr>
          <p:cNvSpPr/>
          <p:nvPr/>
        </p:nvSpPr>
        <p:spPr>
          <a:xfrm>
            <a:off x="2766317" y="0"/>
            <a:ext cx="512064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8F27-DD9F-2A4E-A45D-C304BEBD4F3E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27126D-1231-ED40-B3CE-4255804ED4F4}"/>
              </a:ext>
            </a:extLst>
          </p:cNvPr>
          <p:cNvSpPr txBox="1">
            <a:spLocks/>
          </p:cNvSpPr>
          <p:nvPr/>
        </p:nvSpPr>
        <p:spPr>
          <a:xfrm>
            <a:off x="379733" y="630936"/>
            <a:ext cx="2262883" cy="24440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Job Scheduling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Minimal Maximal Tardiness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C4701-FF95-5645-B438-C696224C1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04910" y="1334897"/>
            <a:ext cx="6172200" cy="394119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nl-BE" sz="2400" b="1" dirty="0"/>
              <a:t>Goal</a:t>
            </a: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Minimize maximal </a:t>
            </a:r>
            <a:r>
              <a:rPr lang="en-GB" sz="2200" b="1" dirty="0"/>
              <a:t>tardiness</a:t>
            </a:r>
            <a:r>
              <a:rPr lang="en-GB" sz="2200" dirty="0"/>
              <a:t> (</a:t>
            </a:r>
            <a:r>
              <a:rPr lang="en-GB" sz="2200" dirty="0" err="1"/>
              <a:t>T</a:t>
            </a:r>
            <a:r>
              <a:rPr lang="en-GB" sz="2200" baseline="-25000" dirty="0" err="1"/>
              <a:t>max</a:t>
            </a:r>
            <a:r>
              <a:rPr lang="en-GB" sz="2200" dirty="0"/>
              <a:t>)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Tardiness relates to jobs completed </a:t>
            </a:r>
            <a:r>
              <a:rPr lang="en-GB" sz="2200" b="1" dirty="0"/>
              <a:t>after</a:t>
            </a:r>
            <a:r>
              <a:rPr lang="en-GB" sz="2200" dirty="0"/>
              <a:t> the due date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Tardiness </a:t>
            </a:r>
            <a:r>
              <a:rPr lang="en-GB" sz="2200" dirty="0" err="1"/>
              <a:t>T</a:t>
            </a:r>
            <a:r>
              <a:rPr lang="en-GB" sz="2200" baseline="-25000" dirty="0" err="1"/>
              <a:t>i</a:t>
            </a:r>
            <a:r>
              <a:rPr lang="en-GB" sz="2200" dirty="0"/>
              <a:t> = </a:t>
            </a:r>
            <a:r>
              <a:rPr lang="en-GB" sz="2200" i="1" dirty="0"/>
              <a:t>max</a:t>
            </a:r>
            <a:r>
              <a:rPr lang="en-GB" sz="2200" dirty="0"/>
              <a:t>[(C</a:t>
            </a:r>
            <a:r>
              <a:rPr lang="en-GB" sz="2200" baseline="-25000" dirty="0"/>
              <a:t>i</a:t>
            </a:r>
            <a:r>
              <a:rPr lang="en-GB" sz="2200" dirty="0"/>
              <a:t> - d</a:t>
            </a:r>
            <a:r>
              <a:rPr lang="en-GB" sz="2200" baseline="-25000" dirty="0"/>
              <a:t>i</a:t>
            </a:r>
            <a:r>
              <a:rPr lang="en-GB" sz="2200" dirty="0"/>
              <a:t>), 0]; </a:t>
            </a:r>
            <a:r>
              <a:rPr lang="en-GB" sz="2200" dirty="0" err="1"/>
              <a:t>T</a:t>
            </a:r>
            <a:r>
              <a:rPr lang="en-GB" sz="2200" baseline="-25000" dirty="0" err="1"/>
              <a:t>max</a:t>
            </a:r>
            <a:r>
              <a:rPr lang="en-GB" sz="2200" dirty="0"/>
              <a:t> = </a:t>
            </a:r>
            <a:r>
              <a:rPr lang="en-GB" sz="2200" i="1" dirty="0"/>
              <a:t>max</a:t>
            </a:r>
            <a:r>
              <a:rPr lang="en-GB" sz="2200" dirty="0"/>
              <a:t>[</a:t>
            </a:r>
            <a:r>
              <a:rPr lang="en-GB" sz="2200" dirty="0" err="1"/>
              <a:t>T</a:t>
            </a:r>
            <a:r>
              <a:rPr lang="en-GB" sz="2200" baseline="-25000" dirty="0" err="1"/>
              <a:t>i</a:t>
            </a:r>
            <a:r>
              <a:rPr lang="en-GB" sz="2200" dirty="0"/>
              <a:t>]</a:t>
            </a:r>
            <a:endParaRPr lang="en-US" sz="2200" dirty="0"/>
          </a:p>
          <a:p>
            <a:pPr lvl="0"/>
            <a:endParaRPr lang="en-US" sz="2000" dirty="0"/>
          </a:p>
          <a:p>
            <a:pPr lvl="0"/>
            <a:r>
              <a:rPr lang="en-US" sz="2000" b="1" dirty="0"/>
              <a:t>Instances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BE" sz="2000" dirty="0"/>
              <a:t>Instance generator based on </a:t>
            </a:r>
            <a:r>
              <a:rPr lang="nl-BE" sz="2000" i="1" dirty="0"/>
              <a:t>Potts &amp; Van Wassenhove</a:t>
            </a:r>
            <a:endParaRPr lang="en-US" sz="20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Generator Parameters: </a:t>
            </a:r>
            <a:r>
              <a:rPr lang="en-GB" sz="2000" b="1" dirty="0"/>
              <a:t>Tardiness Factor (T)</a:t>
            </a:r>
            <a:r>
              <a:rPr lang="en-GB" sz="2000" dirty="0"/>
              <a:t>, </a:t>
            </a:r>
            <a:r>
              <a:rPr lang="en-GB" sz="2000" b="1" dirty="0"/>
              <a:t>Spread parameter (R)</a:t>
            </a:r>
            <a:r>
              <a:rPr lang="en-GB" sz="2000" dirty="0"/>
              <a:t>, </a:t>
            </a:r>
            <a:r>
              <a:rPr lang="en-GB" sz="2000" b="1" dirty="0"/>
              <a:t>number of jobs (n), Grouping parameter (g)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 = 0.20; W = 0.60</a:t>
            </a:r>
            <a:r>
              <a:rPr lang="en-GB" sz="1800" dirty="0"/>
              <a:t>; g = 0.10</a:t>
            </a:r>
            <a:endParaRPr lang="en-US" sz="1800" dirty="0"/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56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0062CE-AACA-5646-B7AD-E72B9E62F246}"/>
              </a:ext>
            </a:extLst>
          </p:cNvPr>
          <p:cNvSpPr/>
          <p:nvPr/>
        </p:nvSpPr>
        <p:spPr>
          <a:xfrm>
            <a:off x="0" y="1380744"/>
            <a:ext cx="12192000" cy="309944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BCA72-386C-3344-AC03-9C886ABEA1AB}"/>
              </a:ext>
            </a:extLst>
          </p:cNvPr>
          <p:cNvSpPr/>
          <p:nvPr/>
        </p:nvSpPr>
        <p:spPr>
          <a:xfrm>
            <a:off x="0" y="0"/>
            <a:ext cx="12192000" cy="1569855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D3187-F2DD-BF49-BB9D-462DF934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70F26-3B95-7E45-9C6A-4B5BE72BB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3953"/>
                <a:ext cx="10515600" cy="40173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rad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 (Theoretical </a:t>
                </a:r>
                <a:r>
                  <a:rPr lang="en-GB" dirty="0" err="1"/>
                  <a:t>makespan</a:t>
                </a:r>
                <a:r>
                  <a:rPr lang="en-GB" dirty="0"/>
                  <a:t> of the jobs)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nl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With: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the </a:t>
                </a:r>
                <a:r>
                  <a:rPr lang="en-GB" b="1" dirty="0"/>
                  <a:t>average tardiness factor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</a:t>
                </a:r>
                <a:r>
                  <a:rPr lang="en-GB" b="1" dirty="0"/>
                  <a:t>relative range of due dates </a:t>
                </a:r>
                <a:r>
                  <a:rPr lang="en-GB" dirty="0"/>
                  <a:t>(spread)</a:t>
                </a:r>
              </a:p>
              <a:p>
                <a:endParaRPr lang="en-GB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70F26-3B95-7E45-9C6A-4B5BE72BB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3953"/>
                <a:ext cx="10515600" cy="4017391"/>
              </a:xfrm>
              <a:blipFill>
                <a:blip r:embed="rId2"/>
                <a:stretch>
                  <a:fillRect l="-965" t="-17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49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1255A07-55E4-B845-B9AD-BF80CE14F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9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FF4E8-EFDB-FD48-9A0D-DCCE625E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Examples Instance Generation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25EFFC-0E77-4F83-B479-34C02FE2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Tardiness = </a:t>
            </a:r>
            <a:r>
              <a:rPr lang="en-US" sz="2000" b="1" dirty="0"/>
              <a:t>0</a:t>
            </a:r>
          </a:p>
          <a:p>
            <a:r>
              <a:rPr lang="en-US" sz="2000" dirty="0"/>
              <a:t>Spread = </a:t>
            </a:r>
            <a:r>
              <a:rPr lang="en-US" sz="2000" b="1" dirty="0"/>
              <a:t>0</a:t>
            </a:r>
          </a:p>
          <a:p>
            <a:r>
              <a:rPr lang="en-US" sz="2000" dirty="0"/>
              <a:t>n = 100</a:t>
            </a:r>
          </a:p>
          <a:p>
            <a:r>
              <a:rPr lang="en-US" sz="2000" dirty="0"/>
              <a:t>g = 0.10 (0.10 x 100 = 10 groups)</a:t>
            </a:r>
          </a:p>
        </p:txBody>
      </p:sp>
    </p:spTree>
    <p:extLst>
      <p:ext uri="{BB962C8B-B14F-4D97-AF65-F5344CB8AC3E}">
        <p14:creationId xmlns:p14="http://schemas.microsoft.com/office/powerpoint/2010/main" val="38572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1255A07-55E4-B845-B9AD-BF80CE14F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FF4E8-EFDB-FD48-9A0D-DCCE625E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Examples Instance Generation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25EFFC-0E77-4F83-B479-34C02FE2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Tardiness = </a:t>
            </a:r>
            <a:r>
              <a:rPr lang="en-US" sz="2000" b="1" dirty="0"/>
              <a:t>0.20</a:t>
            </a:r>
          </a:p>
          <a:p>
            <a:r>
              <a:rPr lang="en-US" sz="2000" dirty="0"/>
              <a:t>Spread = </a:t>
            </a:r>
            <a:r>
              <a:rPr lang="en-US" sz="2000" b="1" dirty="0"/>
              <a:t>0</a:t>
            </a:r>
          </a:p>
          <a:p>
            <a:r>
              <a:rPr lang="en-US" sz="2000" dirty="0"/>
              <a:t>n = 100</a:t>
            </a:r>
          </a:p>
          <a:p>
            <a:r>
              <a:rPr lang="en-US" sz="2000" dirty="0"/>
              <a:t>g = 0.10 (0.10 x 100 = 10 groups)</a:t>
            </a:r>
          </a:p>
        </p:txBody>
      </p:sp>
    </p:spTree>
    <p:extLst>
      <p:ext uri="{BB962C8B-B14F-4D97-AF65-F5344CB8AC3E}">
        <p14:creationId xmlns:p14="http://schemas.microsoft.com/office/powerpoint/2010/main" val="186103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1255A07-55E4-B845-B9AD-BF80CE14F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FF4E8-EFDB-FD48-9A0D-DCCE625E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Examples Instance Generation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25EFFC-0E77-4F83-B479-34C02FE2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Tardiness = </a:t>
            </a:r>
            <a:r>
              <a:rPr lang="en-US" sz="2000" b="1" dirty="0"/>
              <a:t>0</a:t>
            </a:r>
          </a:p>
          <a:p>
            <a:r>
              <a:rPr lang="en-US" sz="2000" dirty="0"/>
              <a:t>Spread = </a:t>
            </a:r>
            <a:r>
              <a:rPr lang="en-US" sz="2000" b="1" dirty="0"/>
              <a:t>0.60</a:t>
            </a:r>
          </a:p>
          <a:p>
            <a:r>
              <a:rPr lang="en-US" sz="2000" dirty="0"/>
              <a:t>n = 100</a:t>
            </a:r>
          </a:p>
          <a:p>
            <a:r>
              <a:rPr lang="en-US" sz="2000" dirty="0"/>
              <a:t>g = 0.10 (0.10 x 100 = 10 groups)</a:t>
            </a:r>
          </a:p>
        </p:txBody>
      </p:sp>
    </p:spTree>
    <p:extLst>
      <p:ext uri="{BB962C8B-B14F-4D97-AF65-F5344CB8AC3E}">
        <p14:creationId xmlns:p14="http://schemas.microsoft.com/office/powerpoint/2010/main" val="26845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1255A07-55E4-B845-B9AD-BF80CE14F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FF4E8-EFDB-FD48-9A0D-DCCE625E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Examples Instance Generation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25EFFC-0E77-4F83-B479-34C02FE2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Tardiness = </a:t>
            </a:r>
            <a:r>
              <a:rPr lang="en-US" sz="2000" b="1" dirty="0"/>
              <a:t>0.20</a:t>
            </a:r>
          </a:p>
          <a:p>
            <a:r>
              <a:rPr lang="en-US" sz="2000" dirty="0"/>
              <a:t>Spread = </a:t>
            </a:r>
            <a:r>
              <a:rPr lang="en-US" sz="2000" b="1" dirty="0"/>
              <a:t>0.60</a:t>
            </a:r>
          </a:p>
          <a:p>
            <a:r>
              <a:rPr lang="en-US" sz="2000" dirty="0"/>
              <a:t>n = 100</a:t>
            </a:r>
          </a:p>
          <a:p>
            <a:r>
              <a:rPr lang="en-US" sz="2000" dirty="0"/>
              <a:t>g = 0.10 (0.10 x 100 = 10 groups)</a:t>
            </a:r>
          </a:p>
        </p:txBody>
      </p:sp>
    </p:spTree>
    <p:extLst>
      <p:ext uri="{BB962C8B-B14F-4D97-AF65-F5344CB8AC3E}">
        <p14:creationId xmlns:p14="http://schemas.microsoft.com/office/powerpoint/2010/main" val="65545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929</Words>
  <Application>Microsoft Macintosh PowerPoint</Application>
  <PresentationFormat>Widescreen</PresentationFormat>
  <Paragraphs>154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Office Theme</vt:lpstr>
      <vt:lpstr>Longitudinal testing of heuristic performance</vt:lpstr>
      <vt:lpstr>Problem Setting</vt:lpstr>
      <vt:lpstr>Job Scheduling</vt:lpstr>
      <vt:lpstr>Job Scheduling</vt:lpstr>
      <vt:lpstr>Generator</vt:lpstr>
      <vt:lpstr>Examples Instance Generation</vt:lpstr>
      <vt:lpstr>Examples Instance Generation</vt:lpstr>
      <vt:lpstr>Examples Instance Generation</vt:lpstr>
      <vt:lpstr>Examples Instance Generation</vt:lpstr>
      <vt:lpstr>Instance Size</vt:lpstr>
      <vt:lpstr>Methodology</vt:lpstr>
      <vt:lpstr>Methodology (2)</vt:lpstr>
      <vt:lpstr>Methodology (3)</vt:lpstr>
      <vt:lpstr>Methodology (4)</vt:lpstr>
      <vt:lpstr>Explorative Analysis</vt:lpstr>
      <vt:lpstr>Random Order</vt:lpstr>
      <vt:lpstr>Tabu Tenure</vt:lpstr>
      <vt:lpstr>First-X</vt:lpstr>
      <vt:lpstr>Explorative Analysis</vt:lpstr>
      <vt:lpstr>Random Order</vt:lpstr>
      <vt:lpstr>Tabu Tenure</vt:lpstr>
      <vt:lpstr>First-X</vt:lpstr>
      <vt:lpstr>Explorative Analysis</vt:lpstr>
      <vt:lpstr>Random Order</vt:lpstr>
      <vt:lpstr>Tabu Tenure</vt:lpstr>
      <vt:lpstr>First-X</vt:lpstr>
      <vt:lpstr>Explorative Analysis</vt:lpstr>
      <vt:lpstr>Random Order</vt:lpstr>
      <vt:lpstr>Tabu Tenure</vt:lpstr>
      <vt:lpstr>First-X</vt:lpstr>
      <vt:lpstr>Fitting a model</vt:lpstr>
      <vt:lpstr>Case 1</vt:lpstr>
      <vt:lpstr>Model 1: Cross Sectional ANOVA</vt:lpstr>
      <vt:lpstr>Model 1: Cross Sectional ANOVA</vt:lpstr>
      <vt:lpstr>Model 2: Cross Sectional ANOVA</vt:lpstr>
      <vt:lpstr>Model 3: Cross Sectional ANOVA</vt:lpstr>
      <vt:lpstr>Model 4: Cross Sectional ANOVA</vt:lpstr>
      <vt:lpstr>Interaction Effect: First-X ∗ Random Order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Tabu Search Scheduling</dc:title>
  <dc:creator>Microsoft Office User</dc:creator>
  <cp:lastModifiedBy>Microsoft Office User</cp:lastModifiedBy>
  <cp:revision>48</cp:revision>
  <dcterms:created xsi:type="dcterms:W3CDTF">2018-05-07T08:46:54Z</dcterms:created>
  <dcterms:modified xsi:type="dcterms:W3CDTF">2018-05-08T15:05:15Z</dcterms:modified>
</cp:coreProperties>
</file>